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3" r:id="rId3"/>
    <p:sldId id="296" r:id="rId4"/>
    <p:sldId id="265" r:id="rId5"/>
    <p:sldId id="269" r:id="rId6"/>
    <p:sldId id="270" r:id="rId7"/>
    <p:sldId id="271" r:id="rId8"/>
    <p:sldId id="297" r:id="rId9"/>
    <p:sldId id="274" r:id="rId10"/>
    <p:sldId id="275" r:id="rId11"/>
    <p:sldId id="276" r:id="rId12"/>
    <p:sldId id="277" r:id="rId13"/>
    <p:sldId id="280" r:id="rId14"/>
    <p:sldId id="287" r:id="rId15"/>
    <p:sldId id="288" r:id="rId16"/>
    <p:sldId id="289" r:id="rId17"/>
    <p:sldId id="291" r:id="rId18"/>
    <p:sldId id="290" r:id="rId19"/>
    <p:sldId id="281" r:id="rId20"/>
    <p:sldId id="283" r:id="rId21"/>
    <p:sldId id="284" r:id="rId22"/>
    <p:sldId id="286" r:id="rId23"/>
    <p:sldId id="292" r:id="rId24"/>
    <p:sldId id="267" r:id="rId25"/>
    <p:sldId id="293" r:id="rId26"/>
    <p:sldId id="294" r:id="rId27"/>
    <p:sldId id="295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4"/>
  </p:normalViewPr>
  <p:slideViewPr>
    <p:cSldViewPr snapToGrid="0">
      <p:cViewPr>
        <p:scale>
          <a:sx n="100" d="100"/>
          <a:sy n="100" d="100"/>
        </p:scale>
        <p:origin x="97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84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92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080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450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139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842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217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293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606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85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7851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326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242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000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109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099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1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687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7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263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24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466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744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317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247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9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3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390925"/>
            <a:ext cx="8520600" cy="1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Tópicos de Desenvolvimento de Software (2022/2023)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Simão Cunha, Gonçalo Pereira, Luís Sílva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a93262, a93168, pg50564</a:t>
            </a:r>
            <a:endParaRPr b="1" dirty="0"/>
          </a:p>
        </p:txBody>
      </p:sp>
      <p:sp>
        <p:nvSpPr>
          <p:cNvPr id="55" name="Google Shape;55;p13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1</a:t>
            </a:r>
            <a:endParaRPr b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5010A8-6BD8-03AD-C678-74DCE167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570" y="188128"/>
            <a:ext cx="3062859" cy="30628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10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r>
              <a:rPr lang="pt-PT" sz="1800" b="0" i="0" u="none" strike="noStrike" baseline="0" dirty="0">
                <a:latin typeface="LMRoman10-Regular"/>
              </a:rPr>
              <a:t>A aplicação deve mostrar num ecrã, de forma responsiva, uma lista de roteiros disponíveis.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8F2CB3-5B7C-A7B7-2823-1136912E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1017725"/>
            <a:ext cx="1769907" cy="36807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01ACC5-EF38-C901-1DA1-3AC24474B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248" y="1017725"/>
            <a:ext cx="1769907" cy="36807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4F9B0ED-E03C-EF2C-9599-A106449D3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596" y="1017725"/>
            <a:ext cx="1700704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6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11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r>
              <a:rPr lang="pt-PT" sz="1800" b="0" i="0" u="none" strike="noStrike" baseline="0" dirty="0">
                <a:latin typeface="LMRoman10-Regular"/>
              </a:rPr>
              <a:t>A aplicação deve permitir efetuar autenticação.</a:t>
            </a:r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2696797-B44E-84D3-F937-54BC6E40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862" y="1017724"/>
            <a:ext cx="1812378" cy="37690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EC9570-4E58-2623-1398-41853CC32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96" y="1017725"/>
            <a:ext cx="1741515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9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12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suportar 2 tipos de utilizadores: utilizadores standard e utilizadores premium.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06D16B-1140-626F-52EC-3B511398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35" y="1017723"/>
            <a:ext cx="1812378" cy="37690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2A44551-1B15-D64B-1AB0-3476D32AD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689" y="1017723"/>
            <a:ext cx="1812378" cy="37690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B1AA60F-C67A-6834-9014-58649CF87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785" y="1017722"/>
            <a:ext cx="1741515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9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13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Para utilizadores premium, a aplicação deve possibilitar a capacidade de navegação, de consulta e </a:t>
            </a:r>
            <a:r>
              <a:rPr lang="pt-PT" sz="1800" b="0" i="0" u="none" strike="sngStrike" baseline="0" dirty="0">
                <a:latin typeface="LMRoman10-Regular"/>
              </a:rPr>
              <a:t>descarregamento de mídia.</a:t>
            </a:r>
          </a:p>
          <a:p>
            <a:pPr algn="l"/>
            <a:r>
              <a:rPr lang="pt-PT" sz="1800" b="0" i="0" u="none" strike="noStrike" baseline="0" dirty="0">
                <a:latin typeface="LMRoman10-Regular"/>
              </a:rPr>
              <a:t>A navegação proporcionada pelo Google Maps deve poder ser feita de forma visual e com auxílio de voz, de modo a que possa ser utilizada por condutores.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408C8A-F932-BB22-1A6E-D402D5E6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21" y="1027328"/>
            <a:ext cx="1722659" cy="37282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23F477E-4FD2-FA47-B6C3-9FD3CB58E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43" y="1036619"/>
            <a:ext cx="1782517" cy="37069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E8C10E9-E033-C784-9993-71019524D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901" y="1015328"/>
            <a:ext cx="1803143" cy="37498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6483B6-064B-C175-51A6-87835D6D9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204" y="1015328"/>
            <a:ext cx="1742096" cy="37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24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</a:t>
            </a:r>
            <a:r>
              <a:rPr lang="pt-PT" b="1" dirty="0">
                <a:solidFill>
                  <a:schemeClr val="bg1"/>
                </a:solidFill>
              </a:rPr>
              <a:t>2</a:t>
            </a:r>
            <a:r>
              <a:rPr lang="pt-PT" sz="1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14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uma página de informações acerca do utilizador atualmente autenticado.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EBD0E0-376D-C865-E594-F9247C6AD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493" y="1024991"/>
            <a:ext cx="1805390" cy="37545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805ED8-FF5F-389C-9852-7C8AC68B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893" y="1017725"/>
            <a:ext cx="1727187" cy="373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15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mostrar, numa única página, informação acerca de um determinado roteiro: galeria de imagens, descrição, mapa do itinerário com pontos de interesse e informações sobre a mídia disponível para os seus pontos.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B96DEE-9F4A-5697-956F-CC18CD533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85" y="1017723"/>
            <a:ext cx="1812378" cy="37690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A4E3C71-6B44-3803-5C3F-0FABF4252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824" y="1017724"/>
            <a:ext cx="1741515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72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16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iniciar um roteiro.</a:t>
            </a:r>
          </a:p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interromper um roteiro.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86ACBE-B4F3-656B-9196-4723E595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516" y="1017698"/>
            <a:ext cx="1812404" cy="37691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5993817-8CE5-E0F0-F749-37869851A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141" y="1017725"/>
            <a:ext cx="1730460" cy="37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17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guardar (localmente) o histórico de roteiros e pontos de interesse visitados pelo utilizador.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933E1B-5129-F6D0-AB0D-3CB5AE0E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94" y="1017724"/>
            <a:ext cx="1812378" cy="37690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20F0CE4-E714-7655-D3B1-8451F614E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051" y="1017725"/>
            <a:ext cx="1741515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18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emitir uma notificação quando o utilizador passa perto de um ponto de interesse.</a:t>
            </a:r>
          </a:p>
          <a:p>
            <a:pPr algn="l"/>
            <a:r>
              <a:rPr lang="pt-PT" sz="1800" b="0" i="0" u="none" strike="noStrike" baseline="0" dirty="0">
                <a:latin typeface="LMRoman10-Regular"/>
              </a:rPr>
              <a:t>A notificação emitida quando o utilizador passa pelo ponto de interesse deve conter um atalho para o ecrã principal do ponto de interesse.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5340CC-6C14-EDB7-A3F8-97C11A82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11" y="1017725"/>
            <a:ext cx="1812379" cy="37690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E3619B4-2853-82FC-F378-DB36E1F8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716" y="1017725"/>
            <a:ext cx="1741515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3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19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ter a capacidade de apresentar e produzir 3 tipos de mídia: voz, imagem e vídeo.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820113-74A4-73A1-987E-FF9EFA88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848" y="1017725"/>
            <a:ext cx="1812378" cy="37690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F56FC30-696A-1186-9B17-75E2D1D25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962" y="1017725"/>
            <a:ext cx="1812378" cy="37690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25C338-4727-25D6-8050-EADCE2D86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44" y="1017725"/>
            <a:ext cx="1741515" cy="37690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F56A2BE-16A8-705A-92D8-3C464FC69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381" y="1017725"/>
            <a:ext cx="1740989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8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Metodologias de controlo de versão utilizadas e estratégias de gestão de trabalho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pt-PT" sz="1700" dirty="0"/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2</a:t>
            </a:r>
            <a:endParaRPr b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D573F1-D403-4D04-4772-56F176437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8" y="1783080"/>
            <a:ext cx="8316884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051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20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um menu com definições que o utilizador pode manipular.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B316D7-06D0-8311-4CC1-1E2EBE5A0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742" y="1017724"/>
            <a:ext cx="1812379" cy="37690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12CBD01-5135-5668-84D7-CB795975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763" y="1017723"/>
            <a:ext cx="1812379" cy="37690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51D59D0-3685-C735-BCF3-D844472F9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784" y="1017724"/>
            <a:ext cx="1741516" cy="37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4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21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ligar, desligar e configurar os serviços de localização.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C122CA-C9F8-4A31-199D-AA792EDC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59" y="1017724"/>
            <a:ext cx="1812379" cy="37690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A78D39-0CCB-2C30-CFD2-7059CD41D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0" y="1017724"/>
            <a:ext cx="1740989" cy="37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5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22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26521"/>
            <a:ext cx="2276929" cy="3542354"/>
          </a:xfrm>
        </p:spPr>
        <p:txBody>
          <a:bodyPr>
            <a:normAutofit fontScale="92500"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efetuar chamadas para contactos de emergência da aplicação através de um elemento gráfico facilmente acessível na aplicação.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4DA442-EDD9-AEDD-4869-3719EEC8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430" y="1645400"/>
            <a:ext cx="1108176" cy="23045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92737A-0F6B-2F4D-09A7-E5D52E8AA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574" y="1645400"/>
            <a:ext cx="1106457" cy="23010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2451CCB-A51B-E7D2-9AB9-826733E76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999" y="1626161"/>
            <a:ext cx="1143007" cy="23803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D71D127-FBF1-DBEB-23DF-6432B61FB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148" y="1626159"/>
            <a:ext cx="1097279" cy="238032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741D957-07B3-37A5-F9BD-642672759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464" y="1626158"/>
            <a:ext cx="1099836" cy="23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0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adicionais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23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8781"/>
            <a:ext cx="8520600" cy="2900094"/>
          </a:xfrm>
        </p:spPr>
        <p:txBody>
          <a:bodyPr>
            <a:normAutofit/>
          </a:bodyPr>
          <a:lstStyle/>
          <a:p>
            <a:pPr algn="l"/>
            <a:r>
              <a:rPr lang="pt-PT" dirty="0">
                <a:latin typeface="+mn-lt"/>
              </a:rPr>
              <a:t>I</a:t>
            </a:r>
            <a:r>
              <a:rPr lang="pt-PT" sz="1800" b="0" i="0" u="none" strike="noStrike" baseline="0" dirty="0">
                <a:latin typeface="+mn-lt"/>
              </a:rPr>
              <a:t>magem do Google Maps que desenha o trajeto a efetuar do roteiro;</a:t>
            </a:r>
          </a:p>
          <a:p>
            <a:pPr algn="l"/>
            <a:r>
              <a:rPr lang="pt-PT" dirty="0">
                <a:latin typeface="+mn-lt"/>
              </a:rPr>
              <a:t>B</a:t>
            </a:r>
            <a:r>
              <a:rPr lang="pt-PT" sz="1800" b="0" i="0" u="none" strike="noStrike" baseline="0" dirty="0">
                <a:latin typeface="+mn-lt"/>
              </a:rPr>
              <a:t>arra de pesquisas que nos devolve um roteiro ao escrevermos o seu nome (ou parte dele);</a:t>
            </a:r>
          </a:p>
          <a:p>
            <a:pPr algn="l"/>
            <a:r>
              <a:rPr lang="pt-PT" dirty="0">
                <a:latin typeface="+mn-lt"/>
              </a:rPr>
              <a:t>A</a:t>
            </a:r>
            <a:r>
              <a:rPr lang="pt-PT" sz="1800" b="0" i="0" u="none" strike="noStrike" baseline="0" dirty="0">
                <a:latin typeface="+mn-lt"/>
              </a:rPr>
              <a:t>tivar o </a:t>
            </a:r>
            <a:r>
              <a:rPr lang="pt-PT" sz="1800" b="0" i="1" u="none" strike="noStrike" baseline="0" dirty="0">
                <a:latin typeface="+mn-lt"/>
              </a:rPr>
              <a:t>dark mode </a:t>
            </a:r>
            <a:r>
              <a:rPr lang="pt-PT" sz="1800" b="0" i="0" u="none" strike="noStrike" baseline="0" dirty="0">
                <a:latin typeface="+mn-lt"/>
              </a:rPr>
              <a:t>na aplicação ao criarmos um </a:t>
            </a:r>
            <a:r>
              <a:rPr lang="pt-PT" sz="1800" b="0" i="1" u="none" strike="noStrike" baseline="0" dirty="0">
                <a:latin typeface="+mn-lt"/>
              </a:rPr>
              <a:t>switch </a:t>
            </a:r>
            <a:r>
              <a:rPr lang="pt-PT" sz="1800" b="0" i="0" u="none" strike="noStrike" baseline="0" dirty="0">
                <a:latin typeface="+mn-lt"/>
              </a:rPr>
              <a:t>nas definições.</a:t>
            </a:r>
          </a:p>
          <a:p>
            <a:pPr algn="l"/>
            <a:r>
              <a:rPr lang="pt-PT" b="0" i="0" dirty="0">
                <a:effectLst/>
                <a:latin typeface="+mn-lt"/>
              </a:rPr>
              <a:t>Abrir URL no browser e abrir endereço de e-mail na aplicação de e-mail</a:t>
            </a:r>
            <a:endParaRPr lang="pt-P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444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 rot="16200000">
            <a:off x="-2285400" y="2285400"/>
            <a:ext cx="51435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Mapa de navegação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24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59D159-F1DE-BA56-8641-3B61D1A7C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87" y="0"/>
            <a:ext cx="41018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3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Erros e limitações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25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8781"/>
            <a:ext cx="8520600" cy="2900094"/>
          </a:xfrm>
        </p:spPr>
        <p:txBody>
          <a:bodyPr>
            <a:normAutofit/>
          </a:bodyPr>
          <a:lstStyle/>
          <a:p>
            <a:r>
              <a:rPr lang="pt-PT" dirty="0"/>
              <a:t>Nem todo o backend foi tida em conta na aplicação;</a:t>
            </a:r>
          </a:p>
          <a:p>
            <a:r>
              <a:rPr lang="pt-PT" dirty="0"/>
              <a:t>Não foi implementado um serviço foreground para a navegação;</a:t>
            </a:r>
          </a:p>
          <a:p>
            <a:r>
              <a:rPr lang="pt-PT" dirty="0"/>
              <a:t>Em IOS os vídeos no formato mp3 não são carregados;</a:t>
            </a:r>
          </a:p>
          <a:p>
            <a:r>
              <a:rPr lang="pt-PT" dirty="0"/>
              <a:t>Quando o utilizador dá logout, a sua informação é perdida;</a:t>
            </a:r>
          </a:p>
          <a:p>
            <a:r>
              <a:rPr lang="pt-PT" dirty="0"/>
              <a:t>Existe um bug onde é possível serem lançadas mais do que uma notificação do mesmo ponto de interesse.</a:t>
            </a:r>
          </a:p>
          <a:p>
            <a:r>
              <a:rPr lang="pt-PT" dirty="0"/>
              <a:t>No apk, ao abrir a página de navegação, a aplicação crasha (apesar de na build do expo funcionar sem problemas). </a:t>
            </a:r>
          </a:p>
        </p:txBody>
      </p:sp>
    </p:spTree>
    <p:extLst>
      <p:ext uri="{BB962C8B-B14F-4D97-AF65-F5344CB8AC3E}">
        <p14:creationId xmlns:p14="http://schemas.microsoft.com/office/powerpoint/2010/main" val="296852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Erros e limitações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26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8781"/>
            <a:ext cx="8520600" cy="2900094"/>
          </a:xfrm>
        </p:spPr>
        <p:txBody>
          <a:bodyPr>
            <a:normAutofit/>
          </a:bodyPr>
          <a:lstStyle/>
          <a:p>
            <a:pPr algn="l"/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DE301A-2CEB-9E19-6E9A-FFB233420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90" y="1017725"/>
            <a:ext cx="5568419" cy="37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3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27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92581"/>
            <a:ext cx="8520600" cy="2976294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PT" sz="5400" b="1" dirty="0">
                <a:solidFill>
                  <a:schemeClr val="tx1"/>
                </a:solidFill>
              </a:rPr>
              <a:t>Demo time!</a:t>
            </a:r>
            <a:endParaRPr lang="pt-PT" sz="5400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491CCF6-AA68-7AB7-2077-FDFD21A9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3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 rot="16200000">
            <a:off x="-2285400" y="2285400"/>
            <a:ext cx="51435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Percentagem de código nativo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3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4049A7-4C7D-38C4-C4F1-7D4F421E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269"/>
            <a:ext cx="4152900" cy="25727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1AF5C10-DB50-955A-3E5E-B51DF74B0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08960"/>
            <a:ext cx="5012759" cy="17902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C4315C-D372-E3E9-D1AE-B5B989E28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905" y="2260705"/>
            <a:ext cx="2415749" cy="5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5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 rot="16200000">
            <a:off x="-2285400" y="2285400"/>
            <a:ext cx="51435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Estrutura da aplicação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4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6CDFA0-3436-D90B-3390-0483D19D4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983" y="217170"/>
            <a:ext cx="2038034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2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Estratégias utilizadas para a autenticação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20239"/>
            <a:ext cx="8520600" cy="2648635"/>
          </a:xfrm>
        </p:spPr>
        <p:txBody>
          <a:bodyPr>
            <a:normAutofit/>
          </a:bodyPr>
          <a:lstStyle/>
          <a:p>
            <a:r>
              <a:rPr lang="pt-PT" sz="2400" dirty="0"/>
              <a:t>Fetch</a:t>
            </a:r>
          </a:p>
          <a:p>
            <a:r>
              <a:rPr lang="pt-PT" sz="2400" dirty="0"/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247426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lt1"/>
                </a:solidFill>
              </a:rPr>
              <a:t>Estratégias utilizadas para armazenamento de dados (cookies, mídia, perfil de utilizador, etc) 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6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79321"/>
            <a:ext cx="8520600" cy="2389554"/>
          </a:xfrm>
        </p:spPr>
        <p:txBody>
          <a:bodyPr>
            <a:normAutofit/>
          </a:bodyPr>
          <a:lstStyle/>
          <a:p>
            <a:r>
              <a:rPr lang="pt-PT" sz="2400" dirty="0"/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383564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lt1"/>
                </a:solidFill>
              </a:rPr>
              <a:t>Estratégias utilizadas para navegação nos roteiros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7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35481"/>
            <a:ext cx="8520600" cy="2633394"/>
          </a:xfrm>
        </p:spPr>
        <p:txBody>
          <a:bodyPr/>
          <a:lstStyle/>
          <a:p>
            <a:r>
              <a:rPr lang="pt-PT" dirty="0"/>
              <a:t>useEffect</a:t>
            </a:r>
          </a:p>
          <a:p>
            <a:r>
              <a:rPr lang="pt-PT" dirty="0"/>
              <a:t>Pedido de localização assíncrono</a:t>
            </a:r>
          </a:p>
          <a:p>
            <a:r>
              <a:rPr lang="pt-PT" dirty="0"/>
              <a:t>Navegação online</a:t>
            </a:r>
          </a:p>
          <a:p>
            <a:r>
              <a:rPr lang="pt-PT" dirty="0"/>
              <a:t>Notification listener</a:t>
            </a:r>
          </a:p>
        </p:txBody>
      </p:sp>
    </p:spTree>
    <p:extLst>
      <p:ext uri="{BB962C8B-B14F-4D97-AF65-F5344CB8AC3E}">
        <p14:creationId xmlns:p14="http://schemas.microsoft.com/office/powerpoint/2010/main" val="349051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 rot="16200000">
            <a:off x="-2285400" y="2285400"/>
            <a:ext cx="51435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Bibliotecas/dependências instaladas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8</a:t>
            </a:r>
            <a:endParaRPr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00924E-3D83-3CCF-CF6B-FB78C496F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25" y="152400"/>
            <a:ext cx="2911949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5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2)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9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r>
              <a:rPr lang="pt-PT" sz="1800" b="0" i="0" u="none" strike="noStrike" baseline="0" dirty="0">
                <a:latin typeface="LMRoman10-Regular"/>
              </a:rPr>
              <a:t>A aplicação deve possuir uma página inicial onde apresenta as principais funcionalidades do guia turístico, descrição, etc.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B7294A8-6DA5-2BEC-B93B-6463462A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859" y="1227048"/>
            <a:ext cx="1612431" cy="335326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104511-188A-C80C-8D6A-45AA22840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311" y="1227048"/>
            <a:ext cx="1544103" cy="33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250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2048</Words>
  <Application>Microsoft Office PowerPoint</Application>
  <PresentationFormat>Apresentação na tela (16:9)</PresentationFormat>
  <Paragraphs>166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0" baseType="lpstr">
      <vt:lpstr>Arial</vt:lpstr>
      <vt:lpstr>LMRoman10-Regular</vt:lpstr>
      <vt:lpstr>Simple Light</vt:lpstr>
      <vt:lpstr>Apresentação do PowerPoint</vt:lpstr>
      <vt:lpstr>Metodologias de controlo de versão utilizadas e estratégias de gestão de trabalho</vt:lpstr>
      <vt:lpstr>Percentagem de código nativo</vt:lpstr>
      <vt:lpstr>Estrutura da aplicação</vt:lpstr>
      <vt:lpstr>Estratégias utilizadas para a autenticação</vt:lpstr>
      <vt:lpstr>Estratégias utilizadas para armazenamento de dados (cookies, mídia, perfil de utilizador, etc) </vt:lpstr>
      <vt:lpstr>Estratégias utilizadas para navegação nos roteiros</vt:lpstr>
      <vt:lpstr>Bibliotecas/dependências instaladas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adicionais</vt:lpstr>
      <vt:lpstr>Mapa de navegação</vt:lpstr>
      <vt:lpstr>Erros e limitações</vt:lpstr>
      <vt:lpstr>Erros e limitações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Simão Cunha</dc:creator>
  <cp:lastModifiedBy>Simão Pedro Sá Cunha</cp:lastModifiedBy>
  <cp:revision>8</cp:revision>
  <dcterms:modified xsi:type="dcterms:W3CDTF">2023-06-14T18:47:01Z</dcterms:modified>
</cp:coreProperties>
</file>